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85;&#1072;&#1089;&#1090;&#1086;&#1103;&#1097;&#1077;&#1077;\&#1087;&#1088;&#1086;&#1074;&#1077;&#1088;&#1082;&#1080;\&#1060;&#1054;&#1052;&#1057;\&#1079;&#1072;&#1082;&#1083;&#1102;&#1095;&#1077;&#1085;&#1080;&#1077;\&#1087;&#1088;&#1086;&#1077;&#1082;&#1090;%20&#1085;&#1072;%202017%20&#1075;&#1086;&#1076;\&#1058;&#1060;&#1054;&#1052;&#1057;%20&#1079;&#1072;&#1082;&#1083;&#1102;&#1095;&#1077;&#1085;&#1080;&#1077;%20&#1087;&#1088;&#1086;&#1077;&#1082;&#1090;%202017%20&#1087;&#1088;&#1080;&#1083;&#1086;&#1078;&#1077;&#1085;&#1080;&#1103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'изм доходов'!$B$17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доходов'!$B$18:$B$21</c:f>
              <c:numCache>
                <c:formatCode>#,##0.00</c:formatCode>
                <c:ptCount val="4"/>
                <c:pt idx="0" formatCode="#\ ##0.000">
                  <c:v>1186.095</c:v>
                </c:pt>
                <c:pt idx="1">
                  <c:v>6962.5</c:v>
                </c:pt>
                <c:pt idx="2" formatCode="#\ ##0.000">
                  <c:v>1.7409999999999997</c:v>
                </c:pt>
                <c:pt idx="3" formatCode="#\ ##0.000">
                  <c:v>14377.503000000002</c:v>
                </c:pt>
              </c:numCache>
            </c:numRef>
          </c:val>
        </c:ser>
        <c:ser>
          <c:idx val="1"/>
          <c:order val="1"/>
          <c:tx>
            <c:strRef>
              <c:f>'изм доходов'!$C$17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доходов'!$C$18:$C$21</c:f>
              <c:numCache>
                <c:formatCode>#,##0.00</c:formatCode>
                <c:ptCount val="4"/>
                <c:pt idx="0" formatCode="#\ ##0.000">
                  <c:v>1179.106</c:v>
                </c:pt>
                <c:pt idx="1">
                  <c:v>8260.7000000000007</c:v>
                </c:pt>
                <c:pt idx="2" formatCode="#\ ##0.000">
                  <c:v>1.7440000000000002</c:v>
                </c:pt>
                <c:pt idx="3" formatCode="#\ ##0.000">
                  <c:v>16986.980200000005</c:v>
                </c:pt>
              </c:numCache>
            </c:numRef>
          </c:val>
        </c:ser>
        <c:ser>
          <c:idx val="2"/>
          <c:order val="2"/>
          <c:tx>
            <c:strRef>
              <c:f>'изм доходов'!$D$17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доходов'!$D$18:$D$21</c:f>
              <c:numCache>
                <c:formatCode>#,##0.00</c:formatCode>
                <c:ptCount val="4"/>
                <c:pt idx="0" formatCode="#\ ##0.000">
                  <c:v>1181.0650000000001</c:v>
                </c:pt>
                <c:pt idx="1">
                  <c:v>8438.9</c:v>
                </c:pt>
                <c:pt idx="2" formatCode="#\ ##0.000">
                  <c:v>1.7029999999999996</c:v>
                </c:pt>
                <c:pt idx="3" formatCode="#\ ##0.000">
                  <c:v>16973.612699999991</c:v>
                </c:pt>
              </c:numCache>
            </c:numRef>
          </c:val>
        </c:ser>
        <c:ser>
          <c:idx val="3"/>
          <c:order val="3"/>
          <c:tx>
            <c:strRef>
              <c:f>'изм доходов'!$E$17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4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доходов'!$E$18:$E$21</c:f>
              <c:numCache>
                <c:formatCode>#,##0.00</c:formatCode>
                <c:ptCount val="4"/>
                <c:pt idx="0" formatCode="#\ ##0.000">
                  <c:v>1174.528</c:v>
                </c:pt>
                <c:pt idx="1">
                  <c:v>9335.7000000000007</c:v>
                </c:pt>
                <c:pt idx="2" formatCode="#\ ##0.000">
                  <c:v>1.7029999999999996</c:v>
                </c:pt>
                <c:pt idx="3" formatCode="#\ ##0.000">
                  <c:v>18673.46490000001</c:v>
                </c:pt>
              </c:numCache>
            </c:numRef>
          </c:val>
        </c:ser>
        <c:ser>
          <c:idx val="4"/>
          <c:order val="4"/>
          <c:tx>
            <c:strRef>
              <c:f>'изм доходов'!$F$17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5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доходов'!$F$18:$F$21</c:f>
              <c:numCache>
                <c:formatCode>#,##0.00</c:formatCode>
                <c:ptCount val="4"/>
                <c:pt idx="0" formatCode="#\ ##0.000">
                  <c:v>1174.528</c:v>
                </c:pt>
                <c:pt idx="1">
                  <c:v>10379.299999999994</c:v>
                </c:pt>
                <c:pt idx="2" formatCode="#\ ##0.000">
                  <c:v>1.7029999999999996</c:v>
                </c:pt>
                <c:pt idx="3" formatCode="#\ ##0.000">
                  <c:v>20760.895700000001</c:v>
                </c:pt>
              </c:numCache>
            </c:numRef>
          </c:val>
        </c:ser>
        <c:ser>
          <c:idx val="5"/>
          <c:order val="5"/>
          <c:tx>
            <c:strRef>
              <c:f>'изм доходов'!$G$17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6">
                  <a:lumMod val="75000"/>
                </a:schemeClr>
              </a:contourClr>
            </a:sp3d>
          </c:spPr>
          <c:invertIfNegative val="0"/>
          <c:cat>
            <c:strRef>
              <c:f>'изм доходов'!$A$18:$A$21</c:f>
              <c:strCache>
                <c:ptCount val="4"/>
                <c:pt idx="0">
                  <c:v>численность застрахованных по ОМС лиц (тыс.чел.)</c:v>
                </c:pt>
                <c:pt idx="1">
                  <c:v>норматив финансового обеспечения базовой программы ОМС на одно застрахованное лицо (руб.)</c:v>
                </c:pt>
                <c:pt idx="2">
                  <c:v>коэффициент дифференциации для Архангельской области</c:v>
                </c:pt>
                <c:pt idx="3">
                  <c:v>объем субвенции из ФФОМС (млн.руб.)</c:v>
                </c:pt>
              </c:strCache>
            </c:strRef>
          </c:cat>
          <c:val>
            <c:numRef>
              <c:f>'изм доходов'!$G$18:$G$21</c:f>
              <c:numCache>
                <c:formatCode>#,##0.00</c:formatCode>
                <c:ptCount val="4"/>
                <c:pt idx="0" formatCode="#\ ##0.000">
                  <c:v>1174.528</c:v>
                </c:pt>
                <c:pt idx="1">
                  <c:v>10917.1</c:v>
                </c:pt>
                <c:pt idx="2" formatCode="#\ ##0.000">
                  <c:v>1.7029999999999996</c:v>
                </c:pt>
                <c:pt idx="3" formatCode="#\ ##0.000">
                  <c:v>21836.614699999987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952128"/>
        <c:axId val="37962112"/>
        <c:axId val="0"/>
      </c:bar3DChart>
      <c:catAx>
        <c:axId val="3795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7962112"/>
        <c:crosses val="autoZero"/>
        <c:auto val="1"/>
        <c:lblAlgn val="ctr"/>
        <c:lblOffset val="100"/>
        <c:noMultiLvlLbl val="0"/>
      </c:catAx>
      <c:valAx>
        <c:axId val="379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#\ 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795212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 sz="8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850"/>
              <a:t>территориальный норматив финансовых затрат по территориальной программе ОМС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603385277188339E-2"/>
          <c:y val="5.8511863625892654E-2"/>
          <c:w val="0.90729066933601632"/>
          <c:h val="0.60638594944463797"/>
        </c:manualLayout>
      </c:layout>
      <c:lineChart>
        <c:grouping val="standard"/>
        <c:varyColors val="0"/>
        <c:ser>
          <c:idx val="0"/>
          <c:order val="0"/>
          <c:tx>
            <c:strRef>
              <c:f>картинки!$A$223</c:f>
              <c:strCache>
                <c:ptCount val="1"/>
                <c:pt idx="0">
                  <c:v>на 1 вызов скорой медицинской помощи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картинки!$B$223:$G$223</c:f>
              <c:numCache>
                <c:formatCode>#,##0.00</c:formatCode>
                <c:ptCount val="6"/>
                <c:pt idx="0">
                  <c:v>2279.1999999999998</c:v>
                </c:pt>
                <c:pt idx="1">
                  <c:v>2982.4</c:v>
                </c:pt>
                <c:pt idx="2">
                  <c:v>2976.3</c:v>
                </c:pt>
                <c:pt idx="3">
                  <c:v>3322.8</c:v>
                </c:pt>
                <c:pt idx="4">
                  <c:v>3696</c:v>
                </c:pt>
                <c:pt idx="5">
                  <c:v>3888.4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картинки!$A$224</c:f>
              <c:strCache>
                <c:ptCount val="1"/>
                <c:pt idx="0">
                  <c:v>на 1 посещение с профилактической и иными целями при оказании медицинской помощи в амбулаторных условиях медицинскими организациями (их структурными подразделениями)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картинки!$B$224:$G$224</c:f>
              <c:numCache>
                <c:formatCode>#,##0.00</c:formatCode>
                <c:ptCount val="6"/>
                <c:pt idx="0">
                  <c:v>554.29999999999995</c:v>
                </c:pt>
                <c:pt idx="1">
                  <c:v>612.1</c:v>
                </c:pt>
                <c:pt idx="2">
                  <c:v>610.9</c:v>
                </c:pt>
                <c:pt idx="3">
                  <c:v>682.1</c:v>
                </c:pt>
                <c:pt idx="4">
                  <c:v>758.8</c:v>
                </c:pt>
                <c:pt idx="5">
                  <c:v>798.2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картинки!$A$225</c:f>
              <c:strCache>
                <c:ptCount val="1"/>
                <c:pt idx="0">
                  <c:v>на 1 обращение по поводу заболевания при оказании медицинской помощи в амбулаторных условиях медицинскими организациями (их структурными подразделениями)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картинки!$B$225:$G$225</c:f>
              <c:numCache>
                <c:formatCode>#,##0.00</c:formatCode>
                <c:ptCount val="6"/>
                <c:pt idx="0">
                  <c:v>1624</c:v>
                </c:pt>
                <c:pt idx="1">
                  <c:v>1715.1</c:v>
                </c:pt>
                <c:pt idx="2">
                  <c:v>1711.5</c:v>
                </c:pt>
                <c:pt idx="3">
                  <c:v>1911.2</c:v>
                </c:pt>
                <c:pt idx="4">
                  <c:v>2125.8000000000002</c:v>
                </c:pt>
                <c:pt idx="5">
                  <c:v>2236.5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картинки!$A$226</c:f>
              <c:strCache>
                <c:ptCount val="1"/>
                <c:pt idx="0">
                  <c:v>на 1 посещение при оказании медицинской помощи в неотложной форме в амбулаторных условиях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картинки!$B$226:$G$226</c:f>
              <c:numCache>
                <c:formatCode>#,##0.00</c:formatCode>
                <c:ptCount val="6"/>
                <c:pt idx="0">
                  <c:v>709.6</c:v>
                </c:pt>
                <c:pt idx="1">
                  <c:v>783.6</c:v>
                </c:pt>
                <c:pt idx="2">
                  <c:v>782</c:v>
                </c:pt>
                <c:pt idx="3">
                  <c:v>873.2</c:v>
                </c:pt>
                <c:pt idx="4">
                  <c:v>971.4</c:v>
                </c:pt>
                <c:pt idx="5">
                  <c:v>1021.9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картинки!$A$227</c:f>
              <c:strCache>
                <c:ptCount val="1"/>
                <c:pt idx="0">
                  <c:v>на 1 случай лечения в условиях дневных стационаров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картинки!$B$227:$G$227</c:f>
              <c:numCache>
                <c:formatCode>#,##0.00</c:formatCode>
                <c:ptCount val="6"/>
                <c:pt idx="0">
                  <c:v>2050.1</c:v>
                </c:pt>
                <c:pt idx="1">
                  <c:v>2279.1999999999998</c:v>
                </c:pt>
                <c:pt idx="2">
                  <c:v>19465.3</c:v>
                </c:pt>
                <c:pt idx="3">
                  <c:v>21626.7</c:v>
                </c:pt>
                <c:pt idx="4">
                  <c:v>24056.5</c:v>
                </c:pt>
                <c:pt idx="5">
                  <c:v>25308.9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картинки!$A$228</c:f>
              <c:strCache>
                <c:ptCount val="1"/>
                <c:pt idx="0">
                  <c:v>на 1 случай госпитализации в медицинских организациях (их структурных подразделениях), оказывающих медицинскую помощь в стационарных условиях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картинки!$B$228:$G$228</c:f>
              <c:numCache>
                <c:formatCode>#,##0.00</c:formatCode>
                <c:ptCount val="6"/>
                <c:pt idx="0">
                  <c:v>33412.5</c:v>
                </c:pt>
                <c:pt idx="1">
                  <c:v>37311.4</c:v>
                </c:pt>
                <c:pt idx="2">
                  <c:v>39394.400000000001</c:v>
                </c:pt>
                <c:pt idx="3">
                  <c:v>43254.1</c:v>
                </c:pt>
                <c:pt idx="4">
                  <c:v>48113.8</c:v>
                </c:pt>
                <c:pt idx="5">
                  <c:v>50618.6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картинки!$A$229</c:f>
              <c:strCache>
                <c:ptCount val="1"/>
                <c:pt idx="0">
                  <c:v>на 1 койко-день по медицинской реабилитации в специализированных больницах и центрах, оказывающих медицинскую помощь по профилю "Медицинская реабилитация", и реабилитационных отделениях медицинских организаций 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картинки!$B$229:$G$229</c:f>
              <c:numCache>
                <c:formatCode>#,##0.00</c:formatCode>
                <c:ptCount val="6"/>
                <c:pt idx="0">
                  <c:v>1942.6</c:v>
                </c:pt>
                <c:pt idx="1">
                  <c:v>2684</c:v>
                </c:pt>
                <c:pt idx="2">
                  <c:v>2679.2</c:v>
                </c:pt>
                <c:pt idx="3">
                  <c:v>2982.3</c:v>
                </c:pt>
                <c:pt idx="4">
                  <c:v>3317.3</c:v>
                </c:pt>
                <c:pt idx="5">
                  <c:v>3490.1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картинки!$A$230</c:f>
              <c:strCache>
                <c:ptCount val="1"/>
                <c:pt idx="0">
                  <c:v>средний подушевой норматив финансирования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картинки!$B$222:$G$222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картинки!$B$230:$G$230</c:f>
              <c:numCache>
                <c:formatCode>#,##0.00</c:formatCode>
                <c:ptCount val="6"/>
                <c:pt idx="0">
                  <c:v>12121.7</c:v>
                </c:pt>
                <c:pt idx="1">
                  <c:v>14406.7</c:v>
                </c:pt>
                <c:pt idx="2">
                  <c:v>14280.2</c:v>
                </c:pt>
                <c:pt idx="3">
                  <c:v>15808.2</c:v>
                </c:pt>
                <c:pt idx="4">
                  <c:v>17585.5</c:v>
                </c:pt>
                <c:pt idx="5">
                  <c:v>18501.400000000001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928256"/>
        <c:axId val="92807168"/>
      </c:lineChart>
      <c:catAx>
        <c:axId val="9292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2807168"/>
        <c:crosses val="autoZero"/>
        <c:auto val="1"/>
        <c:lblAlgn val="ctr"/>
        <c:lblOffset val="100"/>
        <c:noMultiLvlLbl val="0"/>
      </c:catAx>
      <c:valAx>
        <c:axId val="9280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292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975276049677471E-2"/>
          <c:y val="0.69550206224221933"/>
          <c:w val="0.97382383324533472"/>
          <c:h val="0.293669103862017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5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28943904534468"/>
          <c:y val="2.7672955974842792E-2"/>
          <c:w val="0.84768453492862961"/>
          <c:h val="0.59763224879908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картинки!$B$53</c:f>
              <c:strCache>
                <c:ptCount val="1"/>
                <c:pt idx="0">
                  <c:v>2014 год</c:v>
                </c:pt>
              </c:strCache>
            </c:strRef>
          </c:tx>
          <c:spPr>
            <a:noFill/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картинки!$B$54:$B$58</c:f>
              <c:numCache>
                <c:formatCode>#\ ##0.000</c:formatCode>
                <c:ptCount val="5"/>
                <c:pt idx="0">
                  <c:v>7.4042000000000003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</c:v>
                </c:pt>
                <c:pt idx="4">
                  <c:v>6.3801325999999969</c:v>
                </c:pt>
              </c:numCache>
            </c:numRef>
          </c:val>
        </c:ser>
        <c:ser>
          <c:idx val="1"/>
          <c:order val="1"/>
          <c:tx>
            <c:strRef>
              <c:f>картинки!$C$53</c:f>
              <c:strCache>
                <c:ptCount val="1"/>
                <c:pt idx="0">
                  <c:v>2015 год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картинки!$C$54:$C$58</c:f>
              <c:numCache>
                <c:formatCode>#\ ##0.000</c:formatCode>
                <c:ptCount val="5"/>
                <c:pt idx="0">
                  <c:v>6.9386600000000032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</c:v>
                </c:pt>
                <c:pt idx="4">
                  <c:v>7.9322398000000014</c:v>
                </c:pt>
              </c:numCache>
            </c:numRef>
          </c:val>
        </c:ser>
        <c:ser>
          <c:idx val="2"/>
          <c:order val="2"/>
          <c:tx>
            <c:strRef>
              <c:f>картинки!$D$53</c:f>
              <c:strCache>
                <c:ptCount val="1"/>
                <c:pt idx="0">
                  <c:v>2016 год 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картинки!$D$54:$D$58</c:f>
              <c:numCache>
                <c:formatCode>#\ ##0.000</c:formatCode>
                <c:ptCount val="5"/>
                <c:pt idx="0">
                  <c:v>6.8100799999999975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</c:v>
                </c:pt>
                <c:pt idx="4">
                  <c:v>7.7852478000000014</c:v>
                </c:pt>
              </c:numCache>
            </c:numRef>
          </c:val>
        </c:ser>
        <c:ser>
          <c:idx val="3"/>
          <c:order val="3"/>
          <c:tx>
            <c:strRef>
              <c:f>картинки!$E$53</c:f>
              <c:strCache>
                <c:ptCount val="1"/>
                <c:pt idx="0">
                  <c:v>2017 год</c:v>
                </c:pt>
              </c:strCache>
            </c:strRef>
          </c:tx>
          <c:spPr>
            <a:noFill/>
            <a:ln w="25400" cap="flat" cmpd="sng" algn="ctr">
              <a:solidFill>
                <a:schemeClr val="accent4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картинки!$E$54:$E$58</c:f>
              <c:numCache>
                <c:formatCode>#\ ##0.000</c:formatCode>
                <c:ptCount val="5"/>
                <c:pt idx="0">
                  <c:v>6.9022500000000004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</c:v>
                </c:pt>
                <c:pt idx="4">
                  <c:v>7.8906000000000001</c:v>
                </c:pt>
              </c:numCache>
            </c:numRef>
          </c:val>
        </c:ser>
        <c:ser>
          <c:idx val="4"/>
          <c:order val="4"/>
          <c:tx>
            <c:strRef>
              <c:f>картинки!$F$53</c:f>
              <c:strCache>
                <c:ptCount val="1"/>
                <c:pt idx="0">
                  <c:v>2018 год</c:v>
                </c:pt>
              </c:strCache>
            </c:strRef>
          </c:tx>
          <c:spPr>
            <a:noFill/>
            <a:ln w="25400" cap="flat" cmpd="sng" algn="ctr">
              <a:solidFill>
                <a:schemeClr val="accent5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картинки!$F$54:$F$58</c:f>
              <c:numCache>
                <c:formatCode>#\ ##0.000</c:formatCode>
                <c:ptCount val="5"/>
                <c:pt idx="0">
                  <c:v>6.9022500000000004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1.0815999999999992</c:v>
                </c:pt>
                <c:pt idx="4">
                  <c:v>8.5345000000000013</c:v>
                </c:pt>
              </c:numCache>
            </c:numRef>
          </c:val>
        </c:ser>
        <c:ser>
          <c:idx val="5"/>
          <c:order val="5"/>
          <c:tx>
            <c:strRef>
              <c:f>картинки!$G$53</c:f>
              <c:strCache>
                <c:ptCount val="1"/>
                <c:pt idx="0">
                  <c:v>2019 год</c:v>
                </c:pt>
              </c:strCache>
            </c:strRef>
          </c:tx>
          <c:spPr>
            <a:noFill/>
            <a:ln w="25400" cap="flat" cmpd="sng" algn="ctr">
              <a:solidFill>
                <a:schemeClr val="accent6"/>
              </a:solidFill>
              <a:miter lim="800000"/>
            </a:ln>
            <a:effectLst/>
          </c:spPr>
          <c:invertIfNegative val="0"/>
          <c:cat>
            <c:strRef>
              <c:f>картинки!$A$54:$A$58</c:f>
              <c:strCache>
                <c:ptCount val="5"/>
                <c:pt idx="0">
                  <c:v>численность неработающих застрахованных по ОМС лиц (100 тыс.чел.)</c:v>
                </c:pt>
                <c:pt idx="1">
                  <c:v>тариф страхового взноса на ОМС неработающего населения (тыс.руб.)</c:v>
                </c:pt>
                <c:pt idx="2">
                  <c:v>коэффициент дифференциации для Архангельской области</c:v>
                </c:pt>
                <c:pt idx="3">
                  <c:v>коэффициент удорожания стоимости медицинских услуг</c:v>
                </c:pt>
                <c:pt idx="4">
                  <c:v>объем страхового взноса на ОМС неработающего населения (млрд.руб.)</c:v>
                </c:pt>
              </c:strCache>
            </c:strRef>
          </c:cat>
          <c:val>
            <c:numRef>
              <c:f>картинки!$G$54:$G$58</c:f>
              <c:numCache>
                <c:formatCode>#\ ##0.000</c:formatCode>
                <c:ptCount val="5"/>
                <c:pt idx="0">
                  <c:v>6.9022500000000004</c:v>
                </c:pt>
                <c:pt idx="1">
                  <c:v>18.864599999999989</c:v>
                </c:pt>
                <c:pt idx="2">
                  <c:v>0.60600000000000032</c:v>
                </c:pt>
                <c:pt idx="3" formatCode="#\ ##0.0000">
                  <c:v>1.0815999999999992</c:v>
                </c:pt>
                <c:pt idx="4">
                  <c:v>8.5345000000000013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35"/>
        <c:axId val="38032896"/>
        <c:axId val="38034432"/>
      </c:barChart>
      <c:catAx>
        <c:axId val="3803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8034432"/>
        <c:crosses val="autoZero"/>
        <c:auto val="1"/>
        <c:lblAlgn val="ctr"/>
        <c:lblOffset val="100"/>
        <c:noMultiLvlLbl val="0"/>
      </c:catAx>
      <c:valAx>
        <c:axId val="38034432"/>
        <c:scaling>
          <c:orientation val="minMax"/>
        </c:scaling>
        <c:delete val="0"/>
        <c:axPos val="l"/>
        <c:numFmt formatCode="#\ 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80328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970231961901352"/>
          <c:y val="2.0741020979566257E-2"/>
          <c:w val="0.66891786544338749"/>
          <c:h val="0.734531739373399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картинки!$A$60</c:f>
              <c:strCache>
                <c:ptCount val="1"/>
                <c:pt idx="0">
                  <c:v>объем страхового взноса на ОМС неработающего населения (млн.руб.)</c:v>
                </c:pt>
              </c:strCache>
            </c:strRef>
          </c:tx>
          <c:spPr>
            <a:solidFill>
              <a:srgbClr val="FF99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картинки!$B$59:$G$59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 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картинки!$B$60:$G$60</c:f>
              <c:numCache>
                <c:formatCode>#\ ##0.000</c:formatCode>
                <c:ptCount val="6"/>
                <c:pt idx="0">
                  <c:v>6380.1326000000035</c:v>
                </c:pt>
                <c:pt idx="1">
                  <c:v>7932.2397999999994</c:v>
                </c:pt>
                <c:pt idx="2">
                  <c:v>7785.2477999999992</c:v>
                </c:pt>
                <c:pt idx="3">
                  <c:v>7890.6160000000027</c:v>
                </c:pt>
                <c:pt idx="4">
                  <c:v>8534.49</c:v>
                </c:pt>
                <c:pt idx="5">
                  <c:v>8534.49</c:v>
                </c:pt>
              </c:numCache>
            </c:numRef>
          </c:val>
        </c:ser>
        <c:ser>
          <c:idx val="1"/>
          <c:order val="1"/>
          <c:tx>
            <c:strRef>
              <c:f>картинки!$A$61</c:f>
              <c:strCache>
                <c:ptCount val="1"/>
                <c:pt idx="0">
                  <c:v>объем субвенции из ФФОМС (млн.руб.)</c:v>
                </c:pt>
              </c:strCache>
            </c:strRef>
          </c:tx>
          <c:spPr>
            <a:solidFill>
              <a:srgbClr val="49E7C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strRef>
              <c:f>картинки!$B$59:$G$59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 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картинки!$B$61:$G$61</c:f>
              <c:numCache>
                <c:formatCode>#\ ##0.000</c:formatCode>
                <c:ptCount val="6"/>
                <c:pt idx="0">
                  <c:v>14377.503000000002</c:v>
                </c:pt>
                <c:pt idx="1">
                  <c:v>16986.980200000005</c:v>
                </c:pt>
                <c:pt idx="2">
                  <c:v>16973.612699999991</c:v>
                </c:pt>
                <c:pt idx="3">
                  <c:v>18673.46490000001</c:v>
                </c:pt>
                <c:pt idx="4">
                  <c:v>20760.895700000001</c:v>
                </c:pt>
                <c:pt idx="5">
                  <c:v>21836.614699999987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365440"/>
        <c:axId val="38371328"/>
        <c:axId val="0"/>
      </c:bar3DChart>
      <c:catAx>
        <c:axId val="3836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8371328"/>
        <c:crosses val="autoZero"/>
        <c:auto val="1"/>
        <c:lblAlgn val="ctr"/>
        <c:lblOffset val="100"/>
        <c:noMultiLvlLbl val="0"/>
      </c:catAx>
      <c:valAx>
        <c:axId val="38371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83654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61503045234393E-2"/>
          <c:y val="0"/>
          <c:w val="0.96767699390953121"/>
          <c:h val="0.72044485476754283"/>
        </c:manualLayout>
      </c:layout>
      <c:lineChart>
        <c:grouping val="standard"/>
        <c:varyColors val="0"/>
        <c:ser>
          <c:idx val="0"/>
          <c:order val="0"/>
          <c:tx>
            <c:strRef>
              <c:f>картинки!$A$101</c:f>
              <c:strCache>
                <c:ptCount val="1"/>
                <c:pt idx="0">
                  <c:v>Всего участников терпрограммы госгарантий</c:v>
                </c:pt>
              </c:strCache>
            </c:strRef>
          </c:tx>
          <c:spPr>
            <a:ln w="19050" cap="rnd" cmpd="sng" algn="ctr">
              <a:solidFill>
                <a:schemeClr val="accent1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картинки!$B$100:$E$100</c:f>
              <c:strCache>
                <c:ptCount val="4"/>
                <c:pt idx="0">
                  <c:v>2014 год посл.редакция</c:v>
                </c:pt>
                <c:pt idx="1">
                  <c:v>2015 год посл.редакция</c:v>
                </c:pt>
                <c:pt idx="2">
                  <c:v>2016 год дейст.редакция</c:v>
                </c:pt>
                <c:pt idx="3">
                  <c:v>2017 год проект</c:v>
                </c:pt>
              </c:strCache>
            </c:strRef>
          </c:cat>
          <c:val>
            <c:numRef>
              <c:f>картинки!$B$101:$E$101</c:f>
              <c:numCache>
                <c:formatCode>General</c:formatCode>
                <c:ptCount val="4"/>
                <c:pt idx="0">
                  <c:v>106</c:v>
                </c:pt>
                <c:pt idx="1">
                  <c:v>104</c:v>
                </c:pt>
                <c:pt idx="2">
                  <c:v>112</c:v>
                </c:pt>
                <c:pt idx="3">
                  <c:v>119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картинки!$A$102</c:f>
              <c:strCache>
                <c:ptCount val="1"/>
                <c:pt idx="0">
                  <c:v>МО, осуществляющих деятельность в сфере ОМС</c:v>
                </c:pt>
              </c:strCache>
            </c:strRef>
          </c:tx>
          <c:spPr>
            <a:ln w="19050" cap="rnd" cmpd="sng" algn="ctr">
              <a:solidFill>
                <a:schemeClr val="accent2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картинки!$B$100:$E$100</c:f>
              <c:strCache>
                <c:ptCount val="4"/>
                <c:pt idx="0">
                  <c:v>2014 год посл.редакция</c:v>
                </c:pt>
                <c:pt idx="1">
                  <c:v>2015 год посл.редакция</c:v>
                </c:pt>
                <c:pt idx="2">
                  <c:v>2016 год дейст.редакция</c:v>
                </c:pt>
                <c:pt idx="3">
                  <c:v>2017 год проект</c:v>
                </c:pt>
              </c:strCache>
            </c:strRef>
          </c:cat>
          <c:val>
            <c:numRef>
              <c:f>картинки!$B$102:$E$102</c:f>
              <c:numCache>
                <c:formatCode>General</c:formatCode>
                <c:ptCount val="4"/>
                <c:pt idx="0">
                  <c:v>88</c:v>
                </c:pt>
                <c:pt idx="1">
                  <c:v>88</c:v>
                </c:pt>
                <c:pt idx="2">
                  <c:v>97</c:v>
                </c:pt>
                <c:pt idx="3">
                  <c:v>103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картинки!$A$103</c:f>
              <c:strCache>
                <c:ptCount val="1"/>
                <c:pt idx="0">
                  <c:v>МО негосударственной формы собственности</c:v>
                </c:pt>
              </c:strCache>
            </c:strRef>
          </c:tx>
          <c:spPr>
            <a:ln w="19050" cap="rnd" cmpd="sng" algn="ctr">
              <a:solidFill>
                <a:schemeClr val="accent3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3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картинки!$B$100:$E$100</c:f>
              <c:strCache>
                <c:ptCount val="4"/>
                <c:pt idx="0">
                  <c:v>2014 год посл.редакция</c:v>
                </c:pt>
                <c:pt idx="1">
                  <c:v>2015 год посл.редакция</c:v>
                </c:pt>
                <c:pt idx="2">
                  <c:v>2016 год дейст.редакция</c:v>
                </c:pt>
                <c:pt idx="3">
                  <c:v>2017 год проект</c:v>
                </c:pt>
              </c:strCache>
            </c:strRef>
          </c:cat>
          <c:val>
            <c:numRef>
              <c:f>картинки!$B$103:$E$103</c:f>
              <c:numCache>
                <c:formatCode>General</c:formatCode>
                <c:ptCount val="4"/>
                <c:pt idx="0">
                  <c:v>20</c:v>
                </c:pt>
                <c:pt idx="1">
                  <c:v>26</c:v>
                </c:pt>
                <c:pt idx="2">
                  <c:v>37</c:v>
                </c:pt>
                <c:pt idx="3">
                  <c:v>46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9891584"/>
        <c:axId val="69893120"/>
      </c:lineChart>
      <c:catAx>
        <c:axId val="6989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9893120"/>
        <c:crosses val="autoZero"/>
        <c:auto val="1"/>
        <c:lblAlgn val="ctr"/>
        <c:lblOffset val="100"/>
        <c:noMultiLvlLbl val="0"/>
      </c:catAx>
      <c:valAx>
        <c:axId val="69893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9891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картинки!$B$135</c:f>
              <c:strCache>
                <c:ptCount val="1"/>
                <c:pt idx="0">
                  <c:v>2014 год посл.редакция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картинки!$B$136:$B$144</c:f>
              <c:numCache>
                <c:formatCode>#,##0.00</c:formatCode>
                <c:ptCount val="3"/>
                <c:pt idx="0">
                  <c:v>90.398381939144741</c:v>
                </c:pt>
                <c:pt idx="1">
                  <c:v>114.29247087463047</c:v>
                </c:pt>
                <c:pt idx="2">
                  <c:v>41.190878620334033</c:v>
                </c:pt>
              </c:numCache>
            </c:numRef>
          </c:val>
        </c:ser>
        <c:ser>
          <c:idx val="1"/>
          <c:order val="1"/>
          <c:tx>
            <c:strRef>
              <c:f>картинки!$C$135</c:f>
              <c:strCache>
                <c:ptCount val="1"/>
                <c:pt idx="0">
                  <c:v>2015 год посл.редакция</c:v>
                </c:pt>
              </c:strCache>
            </c:strRef>
          </c:tx>
          <c:spPr>
            <a:noFill/>
            <a:ln w="25400" cap="flat" cmpd="sng" algn="ctr">
              <a:solidFill>
                <a:schemeClr val="accent4"/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картинки!$C$136:$C$144</c:f>
              <c:numCache>
                <c:formatCode>#,##0.00</c:formatCode>
                <c:ptCount val="3"/>
                <c:pt idx="0">
                  <c:v>87.212411247164752</c:v>
                </c:pt>
                <c:pt idx="1">
                  <c:v>101.03785247542238</c:v>
                </c:pt>
                <c:pt idx="2">
                  <c:v>52.098440560381555</c:v>
                </c:pt>
              </c:numCache>
            </c:numRef>
          </c:val>
        </c:ser>
        <c:ser>
          <c:idx val="2"/>
          <c:order val="2"/>
          <c:tx>
            <c:strRef>
              <c:f>картинки!$D$135</c:f>
              <c:strCache>
                <c:ptCount val="1"/>
                <c:pt idx="0">
                  <c:v>2016 год дейст.редакция</c:v>
                </c:pt>
              </c:strCache>
            </c:strRef>
          </c:tx>
          <c:spPr>
            <a:noFill/>
            <a:ln w="25400" cap="flat" cmpd="sng" algn="ctr">
              <a:solidFill>
                <a:schemeClr val="accent6"/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картинки!$D$136:$D$144</c:f>
              <c:numCache>
                <c:formatCode>#,##0.00</c:formatCode>
                <c:ptCount val="3"/>
                <c:pt idx="0">
                  <c:v>86.821847377042928</c:v>
                </c:pt>
                <c:pt idx="1">
                  <c:v>99.365186524956371</c:v>
                </c:pt>
                <c:pt idx="2">
                  <c:v>55.385063122923576</c:v>
                </c:pt>
              </c:numCache>
            </c:numRef>
          </c:val>
        </c:ser>
        <c:ser>
          <c:idx val="3"/>
          <c:order val="3"/>
          <c:tx>
            <c:strRef>
              <c:f>картинки!$E$135</c:f>
              <c:strCache>
                <c:ptCount val="1"/>
                <c:pt idx="0">
                  <c:v>2017 год проект</c:v>
                </c:pt>
              </c:strCache>
            </c:strRef>
          </c:tx>
          <c:spPr>
            <a:noFill/>
            <a:ln w="25400" cap="flat" cmpd="sng" algn="ctr">
              <a:solidFill>
                <a:schemeClr val="accent2">
                  <a:lumMod val="60000"/>
                </a:schemeClr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картинки!$E$136:$E$144</c:f>
              <c:numCache>
                <c:formatCode>#,##0.00</c:formatCode>
                <c:ptCount val="3"/>
                <c:pt idx="0">
                  <c:v>87.25158288159713</c:v>
                </c:pt>
                <c:pt idx="1">
                  <c:v>99.431015611891127</c:v>
                </c:pt>
                <c:pt idx="2">
                  <c:v>53.008971543255655</c:v>
                </c:pt>
              </c:numCache>
            </c:numRef>
          </c:val>
        </c:ser>
        <c:ser>
          <c:idx val="4"/>
          <c:order val="4"/>
          <c:tx>
            <c:strRef>
              <c:f>картинки!$F$135</c:f>
              <c:strCache>
                <c:ptCount val="1"/>
                <c:pt idx="0">
                  <c:v>2018 год проект</c:v>
                </c:pt>
              </c:strCache>
            </c:strRef>
          </c:tx>
          <c:spPr>
            <a:noFill/>
            <a:ln w="25400" cap="flat" cmpd="sng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картинки!$F$136:$F$144</c:f>
              <c:numCache>
                <c:formatCode>#,##0.00</c:formatCode>
                <c:ptCount val="3"/>
                <c:pt idx="0">
                  <c:v>87.015914452594458</c:v>
                </c:pt>
                <c:pt idx="1">
                  <c:v>99.488224874613664</c:v>
                </c:pt>
                <c:pt idx="2">
                  <c:v>49.135732563477312</c:v>
                </c:pt>
              </c:numCache>
            </c:numRef>
          </c:val>
        </c:ser>
        <c:ser>
          <c:idx val="5"/>
          <c:order val="5"/>
          <c:tx>
            <c:strRef>
              <c:f>картинки!$G$135</c:f>
              <c:strCache>
                <c:ptCount val="1"/>
                <c:pt idx="0">
                  <c:v>2019 год проект</c:v>
                </c:pt>
              </c:strCache>
            </c:strRef>
          </c:tx>
          <c:spPr>
            <a:noFill/>
            <a:ln w="25400" cap="flat" cmpd="sng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invertIfNegative val="0"/>
          <c:cat>
            <c:strRef>
              <c:f>картинки!$A$136:$A$144</c:f>
              <c:strCache>
                <c:ptCount val="3"/>
                <c:pt idx="0">
                  <c:v>% утвержденной стоимости ТП ГГ от расчетной</c:v>
                </c:pt>
                <c:pt idx="1">
                  <c:v>% утвержденной стоимости ТП ОМС от расчетной </c:v>
                </c:pt>
                <c:pt idx="2">
                  <c:v>% утвержденной бюджетной составляющей стоимости ТП ГГ от расчетной </c:v>
                </c:pt>
              </c:strCache>
            </c:strRef>
          </c:cat>
          <c:val>
            <c:numRef>
              <c:f>картинки!$G$136:$G$144</c:f>
              <c:numCache>
                <c:formatCode>#,##0.00</c:formatCode>
                <c:ptCount val="3"/>
                <c:pt idx="0">
                  <c:v>88.341758992689876</c:v>
                </c:pt>
                <c:pt idx="1">
                  <c:v>99.513436027242832</c:v>
                </c:pt>
                <c:pt idx="2">
                  <c:v>53.665952696115419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35"/>
        <c:axId val="70231552"/>
        <c:axId val="70233088"/>
      </c:barChart>
      <c:catAx>
        <c:axId val="7023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0233088"/>
        <c:crosses val="autoZero"/>
        <c:auto val="1"/>
        <c:lblAlgn val="ctr"/>
        <c:lblOffset val="100"/>
        <c:noMultiLvlLbl val="0"/>
      </c:catAx>
      <c:valAx>
        <c:axId val="70233088"/>
        <c:scaling>
          <c:orientation val="minMax"/>
        </c:scaling>
        <c:delete val="0"/>
        <c:axPos val="l"/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023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картинки!$A$184:$B$184</c:f>
              <c:strCache>
                <c:ptCount val="1"/>
                <c:pt idx="0">
                  <c:v>Скорая  медицинская помощь (вне медицинской организации), число вызовов бюджет</c:v>
                </c:pt>
              </c:strCache>
            </c:strRef>
          </c:tx>
          <c:spPr>
            <a:ln w="381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картинки!$C$184:$F$184</c:f>
              <c:numCache>
                <c:formatCode>#,##0</c:formatCode>
                <c:ptCount val="4"/>
                <c:pt idx="0">
                  <c:v>0</c:v>
                </c:pt>
                <c:pt idx="1">
                  <c:v>50289</c:v>
                </c:pt>
                <c:pt idx="2">
                  <c:v>43810</c:v>
                </c:pt>
                <c:pt idx="3">
                  <c:v>46762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картинки!$A$185:$B$185</c:f>
              <c:strCache>
                <c:ptCount val="1"/>
                <c:pt idx="0">
                  <c:v>Скорая  медицинская помощь (вне медицинской организации), число вызовов ОМС</c:v>
                </c:pt>
              </c:strCache>
            </c:strRef>
          </c:tx>
          <c:spPr>
            <a:ln w="381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картинки!$C$185:$F$185</c:f>
              <c:numCache>
                <c:formatCode>#,##0</c:formatCode>
                <c:ptCount val="4"/>
                <c:pt idx="0">
                  <c:v>413764</c:v>
                </c:pt>
                <c:pt idx="1">
                  <c:v>374956</c:v>
                </c:pt>
                <c:pt idx="2">
                  <c:v>354320</c:v>
                </c:pt>
                <c:pt idx="3">
                  <c:v>352358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картинки!$A$186:$B$186</c:f>
              <c:strCache>
                <c:ptCount val="1"/>
                <c:pt idx="0">
                  <c:v>АПМП с профилактической целью, число посещений бюджет</c:v>
                </c:pt>
              </c:strCache>
            </c:strRef>
          </c:tx>
          <c:spPr>
            <a:ln w="38100" cap="flat" cmpd="dbl" algn="ctr">
              <a:solidFill>
                <a:schemeClr val="accent3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картинки!$C$186:$F$186</c:f>
              <c:numCache>
                <c:formatCode>#,##0</c:formatCode>
                <c:ptCount val="4"/>
                <c:pt idx="0">
                  <c:v>507926</c:v>
                </c:pt>
                <c:pt idx="1">
                  <c:v>3273974</c:v>
                </c:pt>
                <c:pt idx="2">
                  <c:v>557153</c:v>
                </c:pt>
                <c:pt idx="3">
                  <c:v>549136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картинки!$A$187:$B$187</c:f>
              <c:strCache>
                <c:ptCount val="1"/>
                <c:pt idx="0">
                  <c:v>АПМП с профилактической целью, число посещений ОМС</c:v>
                </c:pt>
              </c:strCache>
            </c:strRef>
          </c:tx>
          <c:spPr>
            <a:ln w="38100" cap="flat" cmpd="dbl" algn="ctr">
              <a:solidFill>
                <a:schemeClr val="accent4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картинки!$C$187:$F$187</c:f>
              <c:numCache>
                <c:formatCode>#,##0</c:formatCode>
                <c:ptCount val="4"/>
                <c:pt idx="0">
                  <c:v>3258598</c:v>
                </c:pt>
                <c:pt idx="1">
                  <c:v>2711944</c:v>
                </c:pt>
                <c:pt idx="2">
                  <c:v>2775503</c:v>
                </c:pt>
                <c:pt idx="3">
                  <c:v>2760141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картинки!$A$188:$B$188</c:f>
              <c:strCache>
                <c:ptCount val="1"/>
                <c:pt idx="0">
                  <c:v>АПМП в неотложной форме, число посещений  бюджет</c:v>
                </c:pt>
              </c:strCache>
            </c:strRef>
          </c:tx>
          <c:spPr>
            <a:ln w="38100" cap="flat" cmpd="dbl" algn="ctr">
              <a:solidFill>
                <a:schemeClr val="accent5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картинки!$C$188:$F$188</c:f>
              <c:numCache>
                <c:formatCode>#,##0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картинки!$A$189:$B$189</c:f>
              <c:strCache>
                <c:ptCount val="1"/>
                <c:pt idx="0">
                  <c:v>АПМП в неотложной форме, число посещений  ОМС</c:v>
                </c:pt>
              </c:strCache>
            </c:strRef>
          </c:tx>
          <c:spPr>
            <a:ln w="38100" cap="flat" cmpd="dbl" algn="ctr">
              <a:solidFill>
                <a:schemeClr val="accent6"/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картинки!$C$189:$F$189</c:f>
              <c:numCache>
                <c:formatCode>#,##0</c:formatCode>
                <c:ptCount val="4"/>
                <c:pt idx="0">
                  <c:v>551351</c:v>
                </c:pt>
                <c:pt idx="1">
                  <c:v>589553</c:v>
                </c:pt>
                <c:pt idx="2">
                  <c:v>661396</c:v>
                </c:pt>
                <c:pt idx="3">
                  <c:v>657736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картинки!$A$190:$B$190</c:f>
              <c:strCache>
                <c:ptCount val="1"/>
                <c:pt idx="0">
                  <c:v>АПМП обращения в связи с заболеваниями, число обращений бюджет</c:v>
                </c:pt>
              </c:strCache>
            </c:strRef>
          </c:tx>
          <c:spPr>
            <a:ln w="38100" cap="flat" cmpd="dbl" algn="ctr">
              <a:solidFill>
                <a:schemeClr val="accent1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картинки!$C$190:$F$190</c:f>
              <c:numCache>
                <c:formatCode>#,##0</c:formatCode>
                <c:ptCount val="4"/>
                <c:pt idx="0">
                  <c:v>177139</c:v>
                </c:pt>
                <c:pt idx="1">
                  <c:v>2468916</c:v>
                </c:pt>
                <c:pt idx="2">
                  <c:v>165957</c:v>
                </c:pt>
                <c:pt idx="3">
                  <c:v>168618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картинки!$A$191:$B$191</c:f>
              <c:strCache>
                <c:ptCount val="1"/>
                <c:pt idx="0">
                  <c:v>АПМП обращения в связи с заболеваниями, число обращений ОМС</c:v>
                </c:pt>
              </c:strCache>
            </c:strRef>
          </c:tx>
          <c:spPr>
            <a:ln w="38100" cap="flat" cmpd="dbl" algn="ctr">
              <a:solidFill>
                <a:schemeClr val="accent2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картинки!$C$191:$F$191</c:f>
              <c:numCache>
                <c:formatCode>#,##0</c:formatCode>
                <c:ptCount val="4"/>
                <c:pt idx="0">
                  <c:v>2283200</c:v>
                </c:pt>
                <c:pt idx="1">
                  <c:v>2300076</c:v>
                </c:pt>
                <c:pt idx="2">
                  <c:v>2338509</c:v>
                </c:pt>
                <c:pt idx="3">
                  <c:v>2325565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картинки!$A$192:$B$192</c:f>
              <c:strCache>
                <c:ptCount val="1"/>
                <c:pt idx="0">
                  <c:v>Медицинская помощь, оказанная стационарно, число случаев госпитализации бюджет</c:v>
                </c:pt>
              </c:strCache>
            </c:strRef>
          </c:tx>
          <c:spPr>
            <a:ln w="38100" cap="flat" cmpd="dbl" algn="ctr">
              <a:solidFill>
                <a:schemeClr val="accent3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картинки!$C$192:$F$192</c:f>
              <c:numCache>
                <c:formatCode>#,##0</c:formatCode>
                <c:ptCount val="4"/>
                <c:pt idx="0">
                  <c:v>20311</c:v>
                </c:pt>
                <c:pt idx="1">
                  <c:v>231981</c:v>
                </c:pt>
                <c:pt idx="2">
                  <c:v>17100</c:v>
                </c:pt>
                <c:pt idx="3">
                  <c:v>15740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картинки!$A$193:$B$193</c:f>
              <c:strCache>
                <c:ptCount val="1"/>
                <c:pt idx="0">
                  <c:v>Медицинская помощь, оказанная стационарно, число случаев госпитализации ОМС</c:v>
                </c:pt>
              </c:strCache>
            </c:strRef>
          </c:tx>
          <c:spPr>
            <a:ln w="38100" cap="flat" cmpd="dbl" algn="ctr">
              <a:solidFill>
                <a:schemeClr val="accent4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картинки!$C$193:$F$193</c:f>
              <c:numCache>
                <c:formatCode>#,##0</c:formatCode>
                <c:ptCount val="4"/>
                <c:pt idx="0">
                  <c:v>232835</c:v>
                </c:pt>
                <c:pt idx="1">
                  <c:v>216955</c:v>
                </c:pt>
                <c:pt idx="2">
                  <c:v>203309</c:v>
                </c:pt>
                <c:pt idx="3">
                  <c:v>202183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картинки!$A$194:$B$194</c:f>
              <c:strCache>
                <c:ptCount val="1"/>
                <c:pt idx="0">
                  <c:v>Медицинская помощь в условиях  дневного стационара, пациенто-дни (с 2016 года 1 случай лечения) бюджет</c:v>
                </c:pt>
              </c:strCache>
            </c:strRef>
          </c:tx>
          <c:spPr>
            <a:ln w="38100" cap="flat" cmpd="dbl" algn="ctr">
              <a:solidFill>
                <a:schemeClr val="accent5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картинки!$C$194:$F$194</c:f>
              <c:numCache>
                <c:formatCode>#,##0</c:formatCode>
                <c:ptCount val="4"/>
                <c:pt idx="0">
                  <c:v>48515</c:v>
                </c:pt>
                <c:pt idx="1">
                  <c:v>708178</c:v>
                </c:pt>
                <c:pt idx="2">
                  <c:v>3150</c:v>
                </c:pt>
                <c:pt idx="3">
                  <c:v>1833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картинки!$A$195:$B$195</c:f>
              <c:strCache>
                <c:ptCount val="1"/>
                <c:pt idx="0">
                  <c:v>Медицинская помощь в условиях  дневного стационара, пациенто-дни (с 2016 года 1 случай лечения) ОМС</c:v>
                </c:pt>
              </c:strCache>
            </c:strRef>
          </c:tx>
          <c:spPr>
            <a:ln w="38100" cap="flat" cmpd="dbl" algn="ctr">
              <a:solidFill>
                <a:schemeClr val="accent6">
                  <a:lumMod val="6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картинки!$C$195:$F$195</c:f>
              <c:numCache>
                <c:formatCode>#,##0</c:formatCode>
                <c:ptCount val="4"/>
                <c:pt idx="0">
                  <c:v>725889</c:v>
                </c:pt>
                <c:pt idx="1">
                  <c:v>660229</c:v>
                </c:pt>
                <c:pt idx="2">
                  <c:v>70864</c:v>
                </c:pt>
                <c:pt idx="3">
                  <c:v>70472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картинки!$A$196:$B$196</c:f>
              <c:strCache>
                <c:ptCount val="1"/>
                <c:pt idx="0">
                  <c:v>Паллиативная медицинская помощь, число койко-дней  бюджет</c:v>
                </c:pt>
              </c:strCache>
            </c:strRef>
          </c:tx>
          <c:spPr>
            <a:ln w="38100" cap="flat" cmpd="dbl" algn="ctr">
              <a:solidFill>
                <a:schemeClr val="accent1">
                  <a:lumMod val="80000"/>
                  <a:lumOff val="2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картинки!$C$196:$F$196</c:f>
              <c:numCache>
                <c:formatCode>#,##0</c:formatCode>
                <c:ptCount val="4"/>
                <c:pt idx="0">
                  <c:v>2543</c:v>
                </c:pt>
                <c:pt idx="1">
                  <c:v>114503</c:v>
                </c:pt>
                <c:pt idx="2">
                  <c:v>114010</c:v>
                </c:pt>
                <c:pt idx="3">
                  <c:v>115450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картинки!$A$197:$B$197</c:f>
              <c:strCache>
                <c:ptCount val="1"/>
                <c:pt idx="0">
                  <c:v>Паллиативная медицинская помощь, число койко-дней  ОМС</c:v>
                </c:pt>
              </c:strCache>
            </c:strRef>
          </c:tx>
          <c:spPr>
            <a:ln w="38100" cap="flat" cmpd="dbl" algn="ctr">
              <a:solidFill>
                <a:schemeClr val="accent2">
                  <a:lumMod val="80000"/>
                  <a:lumOff val="20000"/>
                </a:schemeClr>
              </a:solidFill>
              <a:miter lim="800000"/>
            </a:ln>
            <a:effectLst/>
          </c:spPr>
          <c:marker>
            <c:symbol val="none"/>
          </c:marker>
          <c:cat>
            <c:strRef>
              <c:f>картинки!$C$183:$F$183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2017-2019 годы</c:v>
                </c:pt>
              </c:strCache>
            </c:strRef>
          </c:cat>
          <c:val>
            <c:numRef>
              <c:f>картинки!$C$197:$F$197</c:f>
              <c:numCache>
                <c:formatCode>#,##0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158016"/>
        <c:axId val="91159552"/>
      </c:lineChart>
      <c:catAx>
        <c:axId val="9115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1159552"/>
        <c:crosses val="autoZero"/>
        <c:auto val="1"/>
        <c:lblAlgn val="ctr"/>
        <c:lblOffset val="100"/>
        <c:noMultiLvlLbl val="0"/>
      </c:catAx>
      <c:valAx>
        <c:axId val="9115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1158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территориальные нормативы объемов медицинской помощи на 1 жителя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картинки!$A$151</c:f>
              <c:strCache>
                <c:ptCount val="1"/>
                <c:pt idx="0">
                  <c:v>по скорой медицинской помощи, вызов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картинки!$B$151:$G$151</c:f>
              <c:numCache>
                <c:formatCode>#\ ##0.000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3.7999999999999999E-2</c:v>
                </c:pt>
                <c:pt idx="3">
                  <c:v>4.2000000000000023E-2</c:v>
                </c:pt>
                <c:pt idx="4">
                  <c:v>4.2000000000000023E-2</c:v>
                </c:pt>
                <c:pt idx="5">
                  <c:v>4.3000000000000003E-2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картинки!$A$152</c:f>
              <c:strCache>
                <c:ptCount val="1"/>
                <c:pt idx="0">
                  <c:v>по АПМП с профилактическими и иными целями, посещения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картинки!$B$152:$G$152</c:f>
              <c:numCache>
                <c:formatCode>#\ ##0.000</c:formatCode>
                <c:ptCount val="6"/>
                <c:pt idx="0">
                  <c:v>3.2789999999999999</c:v>
                </c:pt>
                <c:pt idx="1">
                  <c:v>2.9</c:v>
                </c:pt>
                <c:pt idx="2">
                  <c:v>0.48900000000000021</c:v>
                </c:pt>
                <c:pt idx="3">
                  <c:v>0.49100000000000021</c:v>
                </c:pt>
                <c:pt idx="4">
                  <c:v>0.49600000000000016</c:v>
                </c:pt>
                <c:pt idx="5">
                  <c:v>0.502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картинки!$A$153</c:f>
              <c:strCache>
                <c:ptCount val="1"/>
                <c:pt idx="0">
                  <c:v>по АПМП в связи с заболеваниями, обращения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картинки!$B$153:$G$153</c:f>
              <c:numCache>
                <c:formatCode>#\ ##0.000</c:formatCode>
                <c:ptCount val="6"/>
                <c:pt idx="0">
                  <c:v>2.14</c:v>
                </c:pt>
                <c:pt idx="1">
                  <c:v>2.15</c:v>
                </c:pt>
                <c:pt idx="2">
                  <c:v>0.14600000000000007</c:v>
                </c:pt>
                <c:pt idx="3">
                  <c:v>0.15100000000000008</c:v>
                </c:pt>
                <c:pt idx="4">
                  <c:v>0.15200000000000008</c:v>
                </c:pt>
                <c:pt idx="5">
                  <c:v>0.15400000000000008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картинки!$A$154</c:f>
              <c:strCache>
                <c:ptCount val="1"/>
                <c:pt idx="0">
                  <c:v>по МП в условиях дневных стационаров, случай лечения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картинки!$B$154:$G$154</c:f>
              <c:numCache>
                <c:formatCode>General</c:formatCode>
                <c:ptCount val="6"/>
                <c:pt idx="2" formatCode="#\ ##0.0000">
                  <c:v>3.0000000000000014E-3</c:v>
                </c:pt>
                <c:pt idx="3" formatCode="#\ ##0.0000">
                  <c:v>1.6000000000000007E-3</c:v>
                </c:pt>
                <c:pt idx="4" formatCode="#\ ##0.0000">
                  <c:v>1.7000000000000006E-3</c:v>
                </c:pt>
                <c:pt idx="5" formatCode="#\ ##0.0000">
                  <c:v>1.7000000000000006E-3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картинки!$A$155</c:f>
              <c:strCache>
                <c:ptCount val="1"/>
                <c:pt idx="0">
                  <c:v>по МП в стационарных условиях, случай госпитализации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картинки!$B$155:$G$155</c:f>
              <c:numCache>
                <c:formatCode>#\ ##0.000</c:formatCode>
                <c:ptCount val="6"/>
                <c:pt idx="0">
                  <c:v>0.22</c:v>
                </c:pt>
                <c:pt idx="1">
                  <c:v>0.20200000000000001</c:v>
                </c:pt>
                <c:pt idx="2">
                  <c:v>1.4999999999999998E-2</c:v>
                </c:pt>
                <c:pt idx="3">
                  <c:v>1.4E-2</c:v>
                </c:pt>
                <c:pt idx="4">
                  <c:v>1.4E-2</c:v>
                </c:pt>
                <c:pt idx="5">
                  <c:v>1.4E-2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картинки!$A$156</c:f>
              <c:strCache>
                <c:ptCount val="1"/>
                <c:pt idx="0">
                  <c:v>по паллиативной МП, койко-дни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картинки!$B$150:$G$150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картинки!$B$156:$G$156</c:f>
              <c:numCache>
                <c:formatCode>#\ ##0.000</c:formatCode>
                <c:ptCount val="6"/>
                <c:pt idx="0">
                  <c:v>9.2000000000000026E-2</c:v>
                </c:pt>
                <c:pt idx="1">
                  <c:v>0.1</c:v>
                </c:pt>
                <c:pt idx="2">
                  <c:v>0.1</c:v>
                </c:pt>
                <c:pt idx="3">
                  <c:v>0.10299999999999998</c:v>
                </c:pt>
                <c:pt idx="4">
                  <c:v>0.10400000000000002</c:v>
                </c:pt>
                <c:pt idx="5">
                  <c:v>0.10500000000000002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69824"/>
        <c:axId val="91079808"/>
      </c:lineChart>
      <c:catAx>
        <c:axId val="9106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1079808"/>
        <c:crosses val="autoZero"/>
        <c:auto val="1"/>
        <c:lblAlgn val="ctr"/>
        <c:lblOffset val="100"/>
        <c:noMultiLvlLbl val="0"/>
      </c:catAx>
      <c:valAx>
        <c:axId val="91079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10698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территориальные нормативы медицинской помощи на 1 застрахованное лицо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картинки!$A$168</c:f>
              <c:strCache>
                <c:ptCount val="1"/>
                <c:pt idx="0">
                  <c:v>по скорой медицинской помощи, вызов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картинки!$B$168:$G$168</c:f>
              <c:numCache>
                <c:formatCode>0.000</c:formatCode>
                <c:ptCount val="6"/>
                <c:pt idx="0">
                  <c:v>0.34900000000000014</c:v>
                </c:pt>
                <c:pt idx="1">
                  <c:v>0.31800000000000017</c:v>
                </c:pt>
                <c:pt idx="2">
                  <c:v>0.30000000000000016</c:v>
                </c:pt>
                <c:pt idx="3">
                  <c:v>0.30000000000000016</c:v>
                </c:pt>
                <c:pt idx="4">
                  <c:v>0.30000000000000016</c:v>
                </c:pt>
                <c:pt idx="5">
                  <c:v>0.30000000000000016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картинки!$A$169</c:f>
              <c:strCache>
                <c:ptCount val="1"/>
                <c:pt idx="0">
                  <c:v>по АПМП с профилактическими и иными целями, посещения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картинки!$B$169:$G$169</c:f>
              <c:numCache>
                <c:formatCode>0.000</c:formatCode>
                <c:ptCount val="6"/>
                <c:pt idx="0">
                  <c:v>2.75</c:v>
                </c:pt>
                <c:pt idx="1">
                  <c:v>2.2999999999999998</c:v>
                </c:pt>
                <c:pt idx="2">
                  <c:v>2.3499999999999988</c:v>
                </c:pt>
                <c:pt idx="3">
                  <c:v>2.3499999999999988</c:v>
                </c:pt>
                <c:pt idx="4">
                  <c:v>2.3499999999999988</c:v>
                </c:pt>
                <c:pt idx="5">
                  <c:v>2.3499999999999988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картинки!$A$170</c:f>
              <c:strCache>
                <c:ptCount val="1"/>
                <c:pt idx="0">
                  <c:v>по АПМП в связи с заболеваниями, обращения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картинки!$B$170:$G$170</c:f>
              <c:numCache>
                <c:formatCode>0.000</c:formatCode>
                <c:ptCount val="6"/>
                <c:pt idx="0">
                  <c:v>1.9200000000000006</c:v>
                </c:pt>
                <c:pt idx="1">
                  <c:v>1.9500000000000006</c:v>
                </c:pt>
                <c:pt idx="2">
                  <c:v>1.9800000000000006</c:v>
                </c:pt>
                <c:pt idx="3">
                  <c:v>1.9800000000000006</c:v>
                </c:pt>
                <c:pt idx="4">
                  <c:v>1.9800000000000006</c:v>
                </c:pt>
                <c:pt idx="5">
                  <c:v>1.9800000000000006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картинки!$A$171</c:f>
              <c:strCache>
                <c:ptCount val="1"/>
                <c:pt idx="0">
                  <c:v>по АПМП по неотложной форме, посещений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картинки!$B$171:$G$171</c:f>
              <c:numCache>
                <c:formatCode>0.000</c:formatCode>
                <c:ptCount val="6"/>
                <c:pt idx="0">
                  <c:v>0.46</c:v>
                </c:pt>
                <c:pt idx="1">
                  <c:v>0.5</c:v>
                </c:pt>
                <c:pt idx="2">
                  <c:v>0.56000000000000005</c:v>
                </c:pt>
                <c:pt idx="3">
                  <c:v>0.56000000000000005</c:v>
                </c:pt>
                <c:pt idx="4">
                  <c:v>0.56000000000000005</c:v>
                </c:pt>
                <c:pt idx="5">
                  <c:v>0.56000000000000005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картинки!$A$172</c:f>
              <c:strCache>
                <c:ptCount val="1"/>
                <c:pt idx="0">
                  <c:v>по МП в условиях дневных стационаров, случай лечения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картинки!$B$172:$G$172</c:f>
              <c:numCache>
                <c:formatCode>General</c:formatCode>
                <c:ptCount val="6"/>
                <c:pt idx="2" formatCode="0.000">
                  <c:v>6.0000000000000026E-2</c:v>
                </c:pt>
                <c:pt idx="3" formatCode="0.000">
                  <c:v>6.0000000000000026E-2</c:v>
                </c:pt>
                <c:pt idx="4" formatCode="0.000">
                  <c:v>6.0000000000000026E-2</c:v>
                </c:pt>
                <c:pt idx="5" formatCode="0.000">
                  <c:v>6.0000000000000026E-2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картинки!$A$173</c:f>
              <c:strCache>
                <c:ptCount val="1"/>
                <c:pt idx="0">
                  <c:v>по МП в стационарных условиях, случай госпитализации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картинки!$B$167:$G$167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картинки!$B$173:$G$173</c:f>
              <c:numCache>
                <c:formatCode>0.00000</c:formatCode>
                <c:ptCount val="6"/>
                <c:pt idx="0">
                  <c:v>0.19600000000000001</c:v>
                </c:pt>
                <c:pt idx="1">
                  <c:v>0.18100000000000008</c:v>
                </c:pt>
                <c:pt idx="2">
                  <c:v>0.17213999999999999</c:v>
                </c:pt>
                <c:pt idx="3">
                  <c:v>0.17213999999999999</c:v>
                </c:pt>
                <c:pt idx="4">
                  <c:v>0.17213999999999999</c:v>
                </c:pt>
                <c:pt idx="5">
                  <c:v>0.17213999999999999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03520"/>
        <c:axId val="91005312"/>
      </c:lineChart>
      <c:catAx>
        <c:axId val="91003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1005312"/>
        <c:crosses val="autoZero"/>
        <c:auto val="1"/>
        <c:lblAlgn val="ctr"/>
        <c:lblOffset val="100"/>
        <c:noMultiLvlLbl val="0"/>
      </c:catAx>
      <c:valAx>
        <c:axId val="9100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10035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9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/>
              <a:t>территориальный норматив финансовых затрат за счет средств областного бюджета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4942580601493627E-2"/>
          <c:y val="6.823655913978495E-2"/>
          <c:w val="0.90404500297061752"/>
          <c:h val="0.55973075946151929"/>
        </c:manualLayout>
      </c:layout>
      <c:lineChart>
        <c:grouping val="standard"/>
        <c:varyColors val="0"/>
        <c:ser>
          <c:idx val="0"/>
          <c:order val="0"/>
          <c:tx>
            <c:strRef>
              <c:f>картинки!$A$214</c:f>
              <c:strCache>
                <c:ptCount val="1"/>
                <c:pt idx="0">
                  <c:v>на 1 вызов скорой медицинской помощи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картинки!$B$214:$G$214</c:f>
              <c:numCache>
                <c:formatCode>General</c:formatCode>
                <c:ptCount val="6"/>
                <c:pt idx="2" formatCode="#,##0.00">
                  <c:v>6319</c:v>
                </c:pt>
                <c:pt idx="3" formatCode="#,##0.00">
                  <c:v>6406.8</c:v>
                </c:pt>
                <c:pt idx="4" formatCode="#,##0.00">
                  <c:v>6284.6</c:v>
                </c:pt>
                <c:pt idx="5" formatCode="#,##0.00">
                  <c:v>6713.3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картинки!$A$215</c:f>
              <c:strCache>
                <c:ptCount val="1"/>
                <c:pt idx="0">
                  <c:v>на 1 посещение с профилактической и иными целями при оказании медицинской помощи в амбулаторных условиях медицинскими организациями (их структурными подразделениями)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картинки!$B$215:$G$215</c:f>
              <c:numCache>
                <c:formatCode>#,##0.00</c:formatCode>
                <c:ptCount val="6"/>
                <c:pt idx="0">
                  <c:v>406.2</c:v>
                </c:pt>
                <c:pt idx="1">
                  <c:v>468.9</c:v>
                </c:pt>
                <c:pt idx="2">
                  <c:v>470.1</c:v>
                </c:pt>
                <c:pt idx="3">
                  <c:v>441.9</c:v>
                </c:pt>
                <c:pt idx="4">
                  <c:v>416.4</c:v>
                </c:pt>
                <c:pt idx="5">
                  <c:v>505.8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картинки!$A$216</c:f>
              <c:strCache>
                <c:ptCount val="1"/>
                <c:pt idx="0">
                  <c:v>на 1 обращение по поводу заболевания при оказании медицинской помощи в амбулаторных условиях медицинскими организациями (их структурными подразделениями)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картинки!$B$216:$G$216</c:f>
              <c:numCache>
                <c:formatCode>#,##0.00</c:formatCode>
                <c:ptCount val="6"/>
                <c:pt idx="0">
                  <c:v>1217.4000000000001</c:v>
                </c:pt>
                <c:pt idx="1">
                  <c:v>1360.3</c:v>
                </c:pt>
                <c:pt idx="2">
                  <c:v>1463.2</c:v>
                </c:pt>
                <c:pt idx="3">
                  <c:v>1281.8</c:v>
                </c:pt>
                <c:pt idx="4">
                  <c:v>1197.4000000000001</c:v>
                </c:pt>
                <c:pt idx="5">
                  <c:v>1493.3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картинки!$A$217</c:f>
              <c:strCache>
                <c:ptCount val="1"/>
                <c:pt idx="0">
                  <c:v>на 1 случай лечения в условиях дневных стационаров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картинки!$B$217:$G$217</c:f>
              <c:numCache>
                <c:formatCode>#,##0.00</c:formatCode>
                <c:ptCount val="6"/>
                <c:pt idx="1">
                  <c:v>835.4</c:v>
                </c:pt>
                <c:pt idx="2">
                  <c:v>12698.4</c:v>
                </c:pt>
                <c:pt idx="3">
                  <c:v>11957.9</c:v>
                </c:pt>
                <c:pt idx="4">
                  <c:v>11170.8</c:v>
                </c:pt>
                <c:pt idx="5">
                  <c:v>13931.3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картинки!$A$218</c:f>
              <c:strCache>
                <c:ptCount val="1"/>
                <c:pt idx="0">
                  <c:v>на 1 случай госпитализации в медицинских организациях (их структурных подразделениях), оказывающих медицинскую помощь в стационарных условиях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картинки!$B$218:$G$218</c:f>
              <c:numCache>
                <c:formatCode>#,##0.00</c:formatCode>
                <c:ptCount val="6"/>
                <c:pt idx="0">
                  <c:v>65658.8</c:v>
                </c:pt>
                <c:pt idx="1">
                  <c:v>80410.5</c:v>
                </c:pt>
                <c:pt idx="2">
                  <c:v>80410.5</c:v>
                </c:pt>
                <c:pt idx="3">
                  <c:v>75790.899999999994</c:v>
                </c:pt>
                <c:pt idx="4">
                  <c:v>67840.399999999994</c:v>
                </c:pt>
                <c:pt idx="5">
                  <c:v>86485.8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картинки!$A$219</c:f>
              <c:strCache>
                <c:ptCount val="1"/>
                <c:pt idx="0">
                  <c:v>на 1 койко-день в медицинских организациях (их структурных подразделениях), оказывающих паллиативную медицинскую помощь в стационарных условиях (включая больницы сестринского ухода)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картинки!$B$219:$G$219</c:f>
              <c:numCache>
                <c:formatCode>#,##0.00</c:formatCode>
                <c:ptCount val="6"/>
                <c:pt idx="0">
                  <c:v>1654.3</c:v>
                </c:pt>
                <c:pt idx="1">
                  <c:v>2470.6999999999998</c:v>
                </c:pt>
                <c:pt idx="2">
                  <c:v>2543.9</c:v>
                </c:pt>
                <c:pt idx="3">
                  <c:v>2174.4</c:v>
                </c:pt>
                <c:pt idx="4">
                  <c:v>2005.7</c:v>
                </c:pt>
                <c:pt idx="5">
                  <c:v>2501.3000000000002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картинки!$A$220</c:f>
              <c:strCache>
                <c:ptCount val="1"/>
                <c:pt idx="0">
                  <c:v>средний подушевой норматив финансирования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картинки!$B$213:$G$213</c:f>
              <c:strCache>
                <c:ptCount val="6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  <c:pt idx="5">
                  <c:v>2019 год</c:v>
                </c:pt>
              </c:strCache>
            </c:strRef>
          </c:cat>
          <c:val>
            <c:numRef>
              <c:f>картинки!$B$220:$G$220</c:f>
              <c:numCache>
                <c:formatCode>#,##0.00</c:formatCode>
                <c:ptCount val="6"/>
                <c:pt idx="0">
                  <c:v>4235.8</c:v>
                </c:pt>
                <c:pt idx="1">
                  <c:v>3033.3</c:v>
                </c:pt>
                <c:pt idx="2">
                  <c:v>3290.5</c:v>
                </c:pt>
                <c:pt idx="3">
                  <c:v>3149.3</c:v>
                </c:pt>
                <c:pt idx="4">
                  <c:v>3035.9</c:v>
                </c:pt>
                <c:pt idx="5">
                  <c:v>3448.4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124864"/>
        <c:axId val="93138944"/>
      </c:lineChart>
      <c:catAx>
        <c:axId val="9312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3138944"/>
        <c:crosses val="autoZero"/>
        <c:auto val="1"/>
        <c:lblAlgn val="ctr"/>
        <c:lblOffset val="100"/>
        <c:noMultiLvlLbl val="0"/>
      </c:catAx>
      <c:valAx>
        <c:axId val="9313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312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773638968481375E-2"/>
          <c:y val="0.68448383486947861"/>
          <c:w val="0.9727220630372494"/>
          <c:h val="0.300243260290138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5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4B027-0DC1-4F2E-AAAF-97A7AE9B8DCA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E0F81-B1D7-494F-BBAB-1C66E5CA5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65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E0F81-B1D7-494F-BBAB-1C66E5CA581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E2246B-A9D3-4A63-A7CE-024EA316F239}" type="datetimeFigureOut">
              <a:rPr lang="ru-RU" smtClean="0"/>
              <a:t>25.01.2017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5CBFD3-F017-41C5-9DE4-548B8024241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9" y="857231"/>
          <a:ext cx="8358245" cy="3857653"/>
        </p:xfrm>
        <a:graphic>
          <a:graphicData uri="http://schemas.openxmlformats.org/drawingml/2006/table">
            <a:tbl>
              <a:tblPr/>
              <a:tblGrid>
                <a:gridCol w="2063642"/>
                <a:gridCol w="928970"/>
                <a:gridCol w="928970"/>
                <a:gridCol w="928970"/>
                <a:gridCol w="910723"/>
                <a:gridCol w="945560"/>
                <a:gridCol w="945560"/>
                <a:gridCol w="705850"/>
              </a:tblGrid>
              <a:tr h="24858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доходов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 на 2015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 на 2016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 на 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Изменение прогнозного значения в сравнении 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2015 годом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2016 годом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152,090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-3,135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-152,090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-2,227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-9,250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142,500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-0,515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-142,500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17 380,398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17 250,956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18 933,465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1 553,067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1 682,509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8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бюджета ФФОМС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17 009,480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17 139,453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18 673,465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1 663,985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1 534,012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 МБТ, передаваемые бюджетам государственных внебюджетных фондов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 (с учетом возврата остатков целевых средств)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17 383,533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17 403,045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18 933,465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1 549,932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1 530,420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4" marR="673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5286388"/>
          <a:ext cx="8358248" cy="1426618"/>
        </p:xfrm>
        <a:graphic>
          <a:graphicData uri="http://schemas.openxmlformats.org/drawingml/2006/table">
            <a:tbl>
              <a:tblPr/>
              <a:tblGrid>
                <a:gridCol w="812449"/>
                <a:gridCol w="812449"/>
                <a:gridCol w="812449"/>
                <a:gridCol w="812449"/>
                <a:gridCol w="807461"/>
                <a:gridCol w="807461"/>
                <a:gridCol w="807461"/>
                <a:gridCol w="807461"/>
                <a:gridCol w="737617"/>
                <a:gridCol w="737617"/>
                <a:gridCol w="403374"/>
              </a:tblGrid>
              <a:tr h="368494">
                <a:tc rowSpan="3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 на 2018 год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 на 2019 год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Изменение прогнозного значения 2018 года в сравнении с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Изменение прогнозного значения 2019 года в сравнении с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2016 годом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2017 годом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2017 годом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2018 годом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4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сумме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73">
                <a:tc>
                  <a:txBody>
                    <a:bodyPr/>
                    <a:lstStyle/>
                    <a:p>
                      <a:pPr indent="-762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21 030,896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22 116,615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3 627,850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20,85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2 097,431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11,08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3 183,150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16,81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1 085,719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762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5,16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485776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плановый период 2018 и 2019 годов доходы бюджета ТФОМС планируются в сумме 21 030,8957 млн.руб. и 22 116,6147 млн.руб. соответственно, что больше планируемых доходов на 2017 год на 2 097,4308 млн.руб. или на 11,08% на 3 183,1498 млн.руб. или на 16,81% соответственно: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42844" y="428604"/>
          <a:ext cx="8858312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285728"/>
          <a:ext cx="8786874" cy="6429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572556" cy="2711018"/>
        </p:xfrm>
        <a:graphic>
          <a:graphicData uri="http://schemas.openxmlformats.org/drawingml/2006/table">
            <a:tbl>
              <a:tblPr/>
              <a:tblGrid>
                <a:gridCol w="2931856"/>
                <a:gridCol w="981590"/>
                <a:gridCol w="981590"/>
                <a:gridCol w="981590"/>
                <a:gridCol w="981590"/>
                <a:gridCol w="981590"/>
                <a:gridCol w="732750"/>
              </a:tblGrid>
              <a:tr h="14066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3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счет средств областного бюджета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1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посещение с профилактической и иными целями при оказании медицинской помощи в амбулаторных условиях медицинскими организациями (их структурными подразделениями)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-245,94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-35,76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-271,44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-39,46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-182,04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-26,47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обращение по поводу заболевания при оказании медицинской помощи в амбулаторных условиях медицинскими организациями (их структурными подразделениями)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-713,43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-35,76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-797,83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-39,99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-501,93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-25,16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случай лечения в условиях дневных стационаров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-8 406,40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-41,28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-9 193,50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-45,15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-6 433,00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-31,59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случай госпитализации в медицинских организациях (их структурных подразделениях), оказывающих медицинскую помощь в стационарных условиях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-42 187,49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-35,76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-50 137,99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-42,50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-31 492,59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-26,69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койко-день в медицинских организациях (их структурных подразделениях), оказывающих паллиативную медицинскую помощь в стационарных условиях (включая больницы сестринского ухода)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-987,22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-31,23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-1 155,92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-36,56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-660,32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-20,89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857" marR="56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3286123"/>
          <a:ext cx="8643997" cy="3214709"/>
        </p:xfrm>
        <a:graphic>
          <a:graphicData uri="http://schemas.openxmlformats.org/drawingml/2006/table">
            <a:tbl>
              <a:tblPr/>
              <a:tblGrid>
                <a:gridCol w="3407028"/>
                <a:gridCol w="851114"/>
                <a:gridCol w="851114"/>
                <a:gridCol w="851114"/>
                <a:gridCol w="977111"/>
                <a:gridCol w="977111"/>
                <a:gridCol w="729405"/>
              </a:tblGrid>
              <a:tr h="119147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терпрограмме ОМС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₽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вызов скорой медицинской помощи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157,09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416,02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510,33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посещение с профилактической и иными целями при оказании медицинской помощи в амбулаторных условиях медицинскими организациями (их структурными подразделениями)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32,24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85,43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104,74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15,10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обращение по поводу заболевания при оказании медицинской помощи в амбулаторных условиях медицинскими организациями (их структурными подразделениями)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90,35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239,22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293,55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посещение при оказании медицинской помощи в неотложной форме в амбулаторных условиях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41,28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109,34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134,13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6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случай лечения в условиях дневных стационаров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1 022,27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2 707,52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3 321,64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случай госпитализации в медицинских организациях (их структурных подразделениях), оказывающих медицинскую помощь в стационарных условиях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2 044,57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5 415,16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6 643,39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15,11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3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1 койко-день по медицинской реабилитации в специализированных больницах и центрах, оказывающих медицинскую помощь по профилю "Медицинская реабилитация", и реабилитационных отделениях медицинских организаций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141,01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4,96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373,32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12,68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458,08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15,11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16" marR="52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0"/>
            <a:ext cx="84296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Сравнение территориальных нормативов финансовых затрат с федеральными (скорректированными)</a:t>
            </a:r>
            <a:endParaRPr lang="ru-RU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476250"/>
          <a:ext cx="8643998" cy="602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357166"/>
          <a:ext cx="8643998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500041"/>
          <a:ext cx="8786873" cy="5929354"/>
        </p:xfrm>
        <a:graphic>
          <a:graphicData uri="http://schemas.openxmlformats.org/drawingml/2006/table">
            <a:tbl>
              <a:tblPr/>
              <a:tblGrid>
                <a:gridCol w="695717"/>
                <a:gridCol w="3283127"/>
                <a:gridCol w="659553"/>
                <a:gridCol w="731882"/>
                <a:gridCol w="731882"/>
                <a:gridCol w="610474"/>
                <a:gridCol w="731882"/>
                <a:gridCol w="731882"/>
                <a:gridCol w="610474"/>
              </a:tblGrid>
              <a:tr h="630453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 доступности и качества медицинской помощи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значения, установленные проектом ТП ГГ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значения установленные "дорожной картой"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085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43">
                <a:tc grid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 доступности медицинской помощи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населения врачами (на 10 тыс. человек населения), 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населения врачами (на 10 тыс. человек населения), оказывающими медицинскую помощь в амбулаторных условиях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населения врачами (на 10 тыс. человек населения), оказывающими медицинскую помощь в стационарных условиях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Обеспеченность населения средним медицинским персоналом (на 10 тыс. человек населения), 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расходов на оказание медицинской помощи в условиях дневных стационаров в общих расходах на территориальную программу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6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расходов на оказание медицинской помощи в амбулаторных условиях в неотложной форме в общих расходах на территориальную программу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Средняя длительность лечения в медицинских организациях, оказывающих медицинскую помощь в стационарных условиях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731" marR="42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000107"/>
          <a:ext cx="8715436" cy="3644924"/>
        </p:xfrm>
        <a:graphic>
          <a:graphicData uri="http://schemas.openxmlformats.org/drawingml/2006/table">
            <a:tbl>
              <a:tblPr/>
              <a:tblGrid>
                <a:gridCol w="2357454"/>
                <a:gridCol w="747261"/>
                <a:gridCol w="597029"/>
                <a:gridCol w="716603"/>
                <a:gridCol w="716603"/>
                <a:gridCol w="597029"/>
                <a:gridCol w="597029"/>
                <a:gridCol w="597029"/>
                <a:gridCol w="597029"/>
                <a:gridCol w="596185"/>
                <a:gridCol w="596185"/>
              </a:tblGrid>
              <a:tr h="431219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 доступности и качества медицинской помощи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Значения, установленные проектом ТП ГГ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Значения показателей (индикаторов) госпрограмм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Расхождения значений проекта ТП ГГ от госпрограмм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2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Младенческая смертность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Смертность населения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13,89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5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Смертность населения от болезней системы кровообращения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678,6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656,8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638,9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9,69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Смертность населения от туберкулеза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61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выездов бригад скорой медицинской помощи со временем доезда до пациента менее 20 минут с момента вызова в общем количестве вызовов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81,5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9C000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структуре доходов 99% составляет субвенция из Федерального фонда обязательного медицинского страхования на выполнение переданных органам государственной власти субъектов Российской Федерации  полномочий в сфере ОМС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786874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29602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страховые взносы на ОМС неработающего населения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14282" y="785794"/>
          <a:ext cx="8715436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Процентное отношение размера страховых взносов на ОМС неработающего населения от объема субвенции из ФФОМС представлено в таблице: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14421"/>
          <a:ext cx="8501124" cy="857256"/>
        </p:xfrm>
        <a:graphic>
          <a:graphicData uri="http://schemas.openxmlformats.org/drawingml/2006/table">
            <a:tbl>
              <a:tblPr/>
              <a:tblGrid>
                <a:gridCol w="1416854"/>
                <a:gridCol w="1416854"/>
                <a:gridCol w="1416854"/>
                <a:gridCol w="1416854"/>
                <a:gridCol w="1416854"/>
                <a:gridCol w="1416854"/>
              </a:tblGrid>
              <a:tr h="28575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справочно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42,26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45,87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14282" y="2285992"/>
          <a:ext cx="878687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28575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 ТФОМС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7926" r="11638" b="15871"/>
          <a:stretch/>
        </p:blipFill>
        <p:spPr bwMode="auto">
          <a:xfrm>
            <a:off x="428596" y="1000109"/>
            <a:ext cx="8429684" cy="44291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5643578"/>
            <a:ext cx="8643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плановый период 2018 и 2019 годов объем расходов планируется в размерах, соответствующих доходам (21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030,8957 млн.руб. и 22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116,6147 млн.руб.).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43998" cy="100013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2017 году и плановом периоде 119 медицинских организаций станут участниками территориальной программы государственных гарантий, что больше чем в действующей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терпрограмме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7 медицинских организаций или на 6,25%.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1571612"/>
          <a:ext cx="8643998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1" y="4786322"/>
          <a:ext cx="8429683" cy="1136904"/>
        </p:xfrm>
        <a:graphic>
          <a:graphicData uri="http://schemas.openxmlformats.org/drawingml/2006/table">
            <a:tbl>
              <a:tblPr/>
              <a:tblGrid>
                <a:gridCol w="5706979"/>
                <a:gridCol w="908178"/>
                <a:gridCol w="907263"/>
                <a:gridCol w="907263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Увеличение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 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году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году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году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6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участников терпрограммы госгарантий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МО, осуществляющих деятельность в сфере ОМС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негосударственной формы собственности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130,00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76,92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24,32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28575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Стоимость территориальной программы государственных гарантий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14348" y="214290"/>
            <a:ext cx="75724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r="1320"/>
          <a:stretch/>
        </p:blipFill>
        <p:spPr bwMode="auto">
          <a:xfrm>
            <a:off x="285720" y="857233"/>
            <a:ext cx="8572560" cy="5572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3" y="571483"/>
          <a:ext cx="8643996" cy="1708312"/>
        </p:xfrm>
        <a:graphic>
          <a:graphicData uri="http://schemas.openxmlformats.org/drawingml/2006/table">
            <a:tbl>
              <a:tblPr/>
              <a:tblGrid>
                <a:gridCol w="3010903"/>
                <a:gridCol w="915920"/>
                <a:gridCol w="915920"/>
                <a:gridCol w="1052570"/>
                <a:gridCol w="915920"/>
                <a:gridCol w="916843"/>
                <a:gridCol w="915920"/>
              </a:tblGrid>
              <a:tr h="4664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 год посл.редакция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год посл.редакция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год дейст.редакция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 проект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год проект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 проект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утвержденной стоимости ТП ГГ от расчетной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86,82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87,25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87,02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утвержденной стоимости ТП ОМС от расчетной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114,29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99,43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утвержденной бюджетной составляющей стоимости ТП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ГГ от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расчетной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52,10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55,39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49,14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53,67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214282" y="2357430"/>
          <a:ext cx="8715436" cy="4041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42844" y="357166"/>
          <a:ext cx="8786873" cy="6143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488" y="285728"/>
            <a:ext cx="346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Объемы медицинской помощи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1215</Words>
  <Application>Microsoft Office PowerPoint</Application>
  <PresentationFormat>Экран (4:3)</PresentationFormat>
  <Paragraphs>435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В структуре доходов 99% составляет субвенция из Федерального фонда обязательного медицинского страхования на выполнение переданных органам государственной власти субъектов Российской Федерации  полномочий в сфере ОМС</vt:lpstr>
      <vt:lpstr>страховые взносы на ОМС неработающего населения</vt:lpstr>
      <vt:lpstr>Процентное отношение размера страховых взносов на ОМС неработающего населения от объема субвенции из ФФОМС представлено в таблице:</vt:lpstr>
      <vt:lpstr>Расходы бюджета ТФОМС </vt:lpstr>
      <vt:lpstr>В 2017 году и плановом периоде 119 медицинских организаций станут участниками территориальной программы государственных гарантий, что больше чем в действующей терпрограмме  на 7 медицинских организаций или на 6,25%. </vt:lpstr>
      <vt:lpstr>Стоимость территориальной программы государственных гарантий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 Владимировна Колмогорова</cp:lastModifiedBy>
  <cp:revision>7</cp:revision>
  <dcterms:created xsi:type="dcterms:W3CDTF">2016-11-25T15:41:42Z</dcterms:created>
  <dcterms:modified xsi:type="dcterms:W3CDTF">2017-01-25T06:20:23Z</dcterms:modified>
</cp:coreProperties>
</file>